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271" r:id="rId12"/>
    <p:sldId id="265" r:id="rId13"/>
    <p:sldId id="272" r:id="rId14"/>
    <p:sldId id="266" r:id="rId15"/>
    <p:sldId id="267" r:id="rId16"/>
    <p:sldId id="268" r:id="rId17"/>
    <p:sldId id="275" r:id="rId18"/>
    <p:sldId id="276" r:id="rId19"/>
    <p:sldId id="277" r:id="rId20"/>
    <p:sldId id="269" r:id="rId21"/>
    <p:sldId id="27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6377348654677194E-2"/>
          <c:y val="6.1818221836202239E-2"/>
          <c:w val="0.56614898069948372"/>
          <c:h val="0.871648227519371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1"/>
            <c:explosion val="12"/>
            <c:spPr>
              <a:solidFill>
                <a:schemeClr val="accent6">
                  <a:lumMod val="75000"/>
                </a:schemeClr>
              </a:solidFill>
            </c:spPr>
          </c:dPt>
          <c:dLbls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Самостоятельная работа учеников</c:v>
                </c:pt>
                <c:pt idx="1">
                  <c:v>Контроль знаний учителем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2855442785346516"/>
          <c:y val="0.30845599626170123"/>
          <c:w val="0.35813350085812201"/>
          <c:h val="0.38308800747659755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1220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3038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9459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7253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9638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9308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4237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4516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01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8936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3392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CD4FC-3C87-4EC6-A984-D6C678B2B6FF}" type="datetimeFigureOut">
              <a:rPr lang="ru-RU" smtClean="0"/>
              <a:pPr/>
              <a:t>24.08.2020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6A9B4-985D-455E-B5CA-C9E21966F6D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7825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skysmart.ru/student/vanigakaku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s-oge.sdamgia.ru/" TargetMode="External"/><Relationship Id="rId4" Type="http://schemas.openxmlformats.org/officeDocument/2006/relationships/hyperlink" Target="https://rus5-vpr.sdamgia.ru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s-ege.sdamgia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onlinetestpad.com/" TargetMode="External"/><Relationship Id="rId4" Type="http://schemas.openxmlformats.org/officeDocument/2006/relationships/hyperlink" Target="https://obrazovaka.ru/test/sudba-cheloveka-s-otvetami-po-rasskazu-sholohova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esh.edu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ducation.yandex.ru/home" TargetMode="External"/><Relationship Id="rId5" Type="http://schemas.openxmlformats.org/officeDocument/2006/relationships/hyperlink" Target="https://yandex.ru/tutor/subject" TargetMode="External"/><Relationship Id="rId4" Type="http://schemas.openxmlformats.org/officeDocument/2006/relationships/hyperlink" Target="https://infourok.ru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tudent\Desktop\nastol.com.ua-3613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68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0"/>
            <a:ext cx="8856984" cy="1340769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Трансформация образования, позволяющая обеспечить качественную итоговую аттестацию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4221088"/>
            <a:ext cx="2520280" cy="144016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Ю.В. Побежимова, директор </a:t>
            </a:r>
          </a:p>
          <a:p>
            <a:r>
              <a:rPr lang="ru-RU" sz="1800" b="1" dirty="0" smtClean="0">
                <a:solidFill>
                  <a:schemeClr val="bg1"/>
                </a:solidFill>
              </a:rPr>
              <a:t>МОАУ «СОШ № 1 </a:t>
            </a:r>
            <a:endParaRPr lang="ru-RU" sz="1800" b="1" dirty="0" smtClean="0">
              <a:solidFill>
                <a:schemeClr val="bg1"/>
              </a:solidFill>
            </a:endParaRPr>
          </a:p>
          <a:p>
            <a:r>
              <a:rPr lang="ru-RU" sz="1700" b="1" dirty="0" smtClean="0">
                <a:solidFill>
                  <a:schemeClr val="bg1"/>
                </a:solidFill>
              </a:rPr>
              <a:t>имени </a:t>
            </a:r>
            <a:r>
              <a:rPr lang="ru-RU" sz="1700" b="1" dirty="0" smtClean="0">
                <a:solidFill>
                  <a:schemeClr val="bg1"/>
                </a:solidFill>
              </a:rPr>
              <a:t>В.И. Басманова</a:t>
            </a:r>
            <a:r>
              <a:rPr lang="ru-RU" sz="1800" b="1" dirty="0" smtClean="0">
                <a:solidFill>
                  <a:schemeClr val="bg1"/>
                </a:solidFill>
              </a:rPr>
              <a:t>»</a:t>
            </a:r>
            <a:endParaRPr lang="ru-RU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32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828"/>
          <a:stretch/>
        </p:blipFill>
        <p:spPr bwMode="auto">
          <a:xfrm>
            <a:off x="-1" y="-27384"/>
            <a:ext cx="9144001" cy="164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Корпоративные платформы, объединяющие </a:t>
            </a:r>
            <a:r>
              <a:rPr lang="ru-RU" sz="3200" dirty="0" smtClean="0"/>
              <a:t>в рабочем пространстве чат, встречи, заметки и вложения.</a:t>
            </a:r>
            <a:endParaRPr lang="ru-RU" sz="3200" dirty="0"/>
          </a:p>
        </p:txBody>
      </p:sp>
      <p:pic>
        <p:nvPicPr>
          <p:cNvPr id="5" name="Рисунок 4" descr="1475066441_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4149080"/>
            <a:ext cx="4303801" cy="2420888"/>
          </a:xfrm>
          <a:prstGeom prst="rect">
            <a:avLst/>
          </a:prstGeom>
        </p:spPr>
      </p:pic>
      <p:pic>
        <p:nvPicPr>
          <p:cNvPr id="6" name="Рисунок 5" descr="Discord-1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271319"/>
            <a:ext cx="4611352" cy="2586681"/>
          </a:xfrm>
          <a:prstGeom prst="rect">
            <a:avLst/>
          </a:prstGeom>
        </p:spPr>
      </p:pic>
      <p:pic>
        <p:nvPicPr>
          <p:cNvPr id="7" name="Рисунок 6" descr="DS9KYXCW0AMp7Vj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1772816"/>
            <a:ext cx="4495397" cy="2267519"/>
          </a:xfrm>
          <a:prstGeom prst="rect">
            <a:avLst/>
          </a:prstGeom>
        </p:spPr>
      </p:pic>
      <p:pic>
        <p:nvPicPr>
          <p:cNvPr id="8" name="Рисунок 7" descr="Zoom-Pro-Annually-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0080" y="1700808"/>
            <a:ext cx="2555776" cy="255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0612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828"/>
          <a:stretch/>
        </p:blipFill>
        <p:spPr bwMode="auto">
          <a:xfrm rot="16200000">
            <a:off x="3757600" y="-3757603"/>
            <a:ext cx="1628802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платформы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1628800"/>
          <a:ext cx="8784976" cy="4907280"/>
        </p:xfrm>
        <a:graphic>
          <a:graphicData uri="http://schemas.openxmlformats.org/drawingml/2006/table">
            <a:tbl>
              <a:tblPr/>
              <a:tblGrid>
                <a:gridCol w="1625259"/>
                <a:gridCol w="3804940"/>
                <a:gridCol w="3354777"/>
              </a:tblGrid>
              <a:tr h="125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Используемые платформы и сервисы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Плюсы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Минусы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https://edu.skysmart.ru/student/vanigakaku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(Интерактивная тетрадь «</a:t>
                      </a:r>
                      <a:r>
                        <a:rPr lang="en-US" sz="1400" dirty="0" err="1">
                          <a:latin typeface="Times New Roman"/>
                          <a:ea typeface="Calibri"/>
                          <a:cs typeface="Times New Roman"/>
                        </a:rPr>
                        <a:t>Skysmart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Возможность составления как тематических тестов, так и заданий, связанных с подготовкой к КР, ГИА.  Лёгкая и быстрая  форма проверки. Ученик  учитель сразу видят результат.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Есть ошибки в ответах. Сервис «капризный»  в смысле открытия-закрытия заданий. Открыл посмотреть, сколько заданий прислал учитель, чтобы решить позже, можешь и не вернуться. А в графе «% решения» и «отметка» может быть уже 0 и 2. Т.е. не до конца продуманный сервис.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2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4"/>
                        </a:rPr>
                        <a:t>https://rus5-vpr.sdamgia.ru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. («Решу ВПР»)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Есть статистика по каждому ученику. Можно выполнять РНО, составлять индивидуальные задания для отработки «западающих» тем, составлять контрольные или домашние работы, используя задания разного уровня сложности.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Встречаются устаревшие задания. Невозможно контролировать степень самостоятельности, остается надежда на высокую сознательность выпускника.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2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5"/>
                        </a:rPr>
                        <a:t>https://rus-oge.sdamgia.ru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. («Решу ОГЭ»)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Есть статистика по каждому ученику. Можно выполнять РНО, составлять индивидуальные задания для отработки «западающих» тем, составлять контрольные или домашние работы, используя задания разного уровня сложности.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Встречаются устаревшие задания. Невозможно контролировать степень самостоятельности, остается надежда на высокую сознательность выпускника.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4807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828"/>
          <a:stretch/>
        </p:blipFill>
        <p:spPr bwMode="auto">
          <a:xfrm rot="16200000">
            <a:off x="3757600" y="-3757603"/>
            <a:ext cx="1628802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платформы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1628800"/>
          <a:ext cx="8784975" cy="5152644"/>
        </p:xfrm>
        <a:graphic>
          <a:graphicData uri="http://schemas.openxmlformats.org/drawingml/2006/table">
            <a:tbl>
              <a:tblPr/>
              <a:tblGrid>
                <a:gridCol w="2116981"/>
                <a:gridCol w="3448185"/>
                <a:gridCol w="3219809"/>
              </a:tblGrid>
              <a:tr h="125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Используемые платформы и сервисы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Плюсы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Минусы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4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https://rus-ege.sdamgia.ru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  («Решу ЕГЭ»)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Есть статистика по каждому ученику. Можно выполнять РНО, составлять индивидуальные задания для отработки «западающих» тем, составлять контрольные или домашние работы, используя задания разного уровня сложности. Есть возможность  работать в режиме заданного времени, использовать опцию «Пояснение» при ошибке.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Доступная теория в текстовом виде.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Встречаются устаревшие задания. Невозможно контролировать степень самостоятельности, остается надежда на высокую сознательность выпускника.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4"/>
                        </a:rPr>
                        <a:t>https://obrazovaka.ru/test/sudba-cheloveka-s-otvetami-po-rasskazu-sholohova.html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(Тесты по литературным произведениям и русскому языку)     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Много разных  тестов по предметам. Есть возможность сразу узнать свой результат.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Вопросы можно проработать несколько раз и получить хороший результат. Совесть обучающегося – главный судья.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5"/>
                        </a:rPr>
                        <a:t>https://onlinetestpad.com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  (Конструктор тестов по литературе)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Сервис бесплатный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надо ничего устанавливать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Хорошие вопросы для тестирования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Есть реклама, не соответствующая возрасту обучающихся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4807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828"/>
          <a:stretch/>
        </p:blipFill>
        <p:spPr bwMode="auto">
          <a:xfrm rot="16200000">
            <a:off x="3757600" y="-3757603"/>
            <a:ext cx="1628802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Информационные платформы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1628800"/>
          <a:ext cx="8784977" cy="5152644"/>
        </p:xfrm>
        <a:graphic>
          <a:graphicData uri="http://schemas.openxmlformats.org/drawingml/2006/table">
            <a:tbl>
              <a:tblPr/>
              <a:tblGrid>
                <a:gridCol w="1832802"/>
                <a:gridCol w="3113133"/>
                <a:gridCol w="3839042"/>
              </a:tblGrid>
              <a:tr h="1253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Используемые платформы и сервисы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Плюсы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Минусы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4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3"/>
                        </a:rPr>
                        <a:t>https://resh.edu.ru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 (РЭШ)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Много видеоуроков по темам. Каждый урок снабжен определенным количеством дополнительных материалов, краткими конспектами, а также проверочными и контрольными работами по каждой теме.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Есть неточности и некорректные вопросы (иногда повторяющиеся) в формулировке заданий и при объяснении материала.       Кроме того, есть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кнопка "показать результаты", при нажатии на которую, можно сразу же увидеть правильный ответ, а сказать учителю, что все сделал сам. Платформа годится лишь для закрепления материала или для  использования в классе, под присмотром учителя.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3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4"/>
                        </a:rPr>
                        <a:t>https://infourok.ru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. (Инфоурок)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22905" algn="r"/>
                        </a:tabLs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Интересные и информативные видео для обучающихся.	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Много платного материала. Не ко всему желаемому есть доступ.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5"/>
                        </a:rPr>
                        <a:t>https://yandex.ru/tutor/subject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. («Яндекс. Репетитор»)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Разнообразные задания в соответствии с ЕГЭ; возможность работы в режиме реального времени и отслеживания ошибок.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Нет теоретической базы для ученика для отработки пробелов.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9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u="sng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  <a:hlinkClick r:id="rId6"/>
                        </a:rPr>
                        <a:t>https://education.yandex.ru/home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. («Яндекс.Учебник.»)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Удобно работать индивидуально. Просто применять в работе. Есть статистика по каждому ученику.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Невозможность использования в других классах, кроме 5.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7323" marR="1732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4807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2" r="6464"/>
          <a:stretch/>
        </p:blipFill>
        <p:spPr bwMode="auto">
          <a:xfrm>
            <a:off x="0" y="0"/>
            <a:ext cx="9143999" cy="685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Мыслительный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цифровой разрыв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556792"/>
            <a:ext cx="8208912" cy="4525963"/>
          </a:xfrm>
        </p:spPr>
        <p:txBody>
          <a:bodyPr>
            <a:normAutofit fontScale="85000" lnSpcReduction="10000"/>
          </a:bodyPr>
          <a:lstStyle/>
          <a:p>
            <a:pPr marL="0" indent="557213">
              <a:buNone/>
            </a:pPr>
            <a:r>
              <a:rPr lang="ru-RU" dirty="0" smtClean="0"/>
              <a:t>При </a:t>
            </a:r>
            <a:r>
              <a:rPr lang="ru-RU" dirty="0" smtClean="0"/>
              <a:t>котором нет понимания зачем и как использовать цифровые технологии</a:t>
            </a:r>
            <a:r>
              <a:rPr lang="ru-RU" dirty="0" smtClean="0"/>
              <a:t>.</a:t>
            </a:r>
            <a:endParaRPr lang="ru-RU" dirty="0" smtClean="0"/>
          </a:p>
          <a:p>
            <a:pPr marL="0" indent="557213"/>
            <a:r>
              <a:rPr lang="ru-RU" dirty="0" smtClean="0">
                <a:solidFill>
                  <a:schemeClr val="bg1"/>
                </a:solidFill>
              </a:rPr>
              <a:t>Преодоление психологического барьера устаревшей схемы преподавания, в которой основной целью было по бумажным пособиям натаскать учеников на заучивание уже готовой информации.</a:t>
            </a:r>
          </a:p>
          <a:p>
            <a:pPr marL="0" indent="557213"/>
            <a:r>
              <a:rPr lang="ru-RU" dirty="0" smtClean="0">
                <a:solidFill>
                  <a:schemeClr val="bg1"/>
                </a:solidFill>
              </a:rPr>
              <a:t>Обучение школьников самостоятельному </a:t>
            </a:r>
            <a:r>
              <a:rPr lang="ru-RU" dirty="0" smtClean="0">
                <a:solidFill>
                  <a:schemeClr val="bg1"/>
                </a:solidFill>
              </a:rPr>
              <a:t>поиску и обработке информации</a:t>
            </a:r>
            <a:r>
              <a:rPr lang="ru-RU" dirty="0" smtClean="0">
                <a:solidFill>
                  <a:schemeClr val="bg1"/>
                </a:solidFill>
              </a:rPr>
              <a:t>, развитие способности ориентироваться </a:t>
            </a:r>
            <a:r>
              <a:rPr lang="ru-RU" dirty="0" smtClean="0">
                <a:solidFill>
                  <a:schemeClr val="bg1"/>
                </a:solidFill>
              </a:rPr>
              <a:t>в ресурсах, становятся более самостоятельными в плане самоорганизации и самоконтроля.</a:t>
            </a:r>
          </a:p>
          <a:p>
            <a:pPr marL="0" indent="557213"/>
            <a:endParaRPr lang="ru-RU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4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828"/>
          <a:stretch/>
        </p:blipFill>
        <p:spPr bwMode="auto">
          <a:xfrm rot="16200000">
            <a:off x="3757600" y="-3757603"/>
            <a:ext cx="1628802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будущего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691680" y="1628800"/>
            <a:ext cx="1080120" cy="7920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572000" y="1628800"/>
            <a:ext cx="0" cy="10801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516216" y="1628800"/>
            <a:ext cx="1008112" cy="8640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395536" y="2492896"/>
            <a:ext cx="2232248" cy="64807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Тьютор</a:t>
            </a:r>
            <a:endParaRPr lang="ru-RU" sz="24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91880" y="2780928"/>
            <a:ext cx="2232248" cy="64807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Модератор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516216" y="2564904"/>
            <a:ext cx="2232248" cy="64807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Корректировщик</a:t>
            </a:r>
            <a:endParaRPr lang="ru-RU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51520" y="3356992"/>
            <a:ext cx="28083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отвечает за выбор учеником набора и степени глубины, изучаемых им предметов, его профессиональную ориентацию, индивидуальное воспитание и развитие в соответствии с особенностями личности ребенка.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347864" y="3645024"/>
            <a:ext cx="24482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создает и управляет образовательными программами и проектами, рассчитанными на совместную работу детей (возможно класса или отдельной группы). 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6156176" y="3501008"/>
            <a:ext cx="27363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систематизирует образовательное пространство, предотвращает и решает возникающие в нем проблемы. Работает с детьми с ограниченными возможностями и сложными детьми, с девиантным поведением.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4807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2" r="6464"/>
          <a:stretch/>
        </p:blipFill>
        <p:spPr bwMode="auto">
          <a:xfrm>
            <a:off x="0" y="0"/>
            <a:ext cx="9143999" cy="685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Лучшие результаты ЕГЭ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941168"/>
            <a:ext cx="45365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Ефимова Е.В., учитель русского языка и литературы: 3 </a:t>
            </a:r>
            <a:r>
              <a:rPr lang="ru-RU" sz="2000" b="1" dirty="0" err="1" smtClean="0"/>
              <a:t>стобалльника</a:t>
            </a:r>
            <a:r>
              <a:rPr lang="ru-RU" sz="2000" b="1" dirty="0" smtClean="0"/>
              <a:t>, 9 человек выше 90 баллов, средний балл по классу – 92,8.</a:t>
            </a:r>
            <a:endParaRPr lang="ru-RU" sz="2000" b="1" dirty="0"/>
          </a:p>
        </p:txBody>
      </p:sp>
      <p:pic>
        <p:nvPicPr>
          <p:cNvPr id="6" name="Рисунок 5" descr="efimova20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7" y="1268760"/>
            <a:ext cx="2254047" cy="33843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44008" y="1412776"/>
            <a:ext cx="44999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Шеина Э.М., учитель русского языка и литературы: 1 </a:t>
            </a:r>
            <a:r>
              <a:rPr lang="ru-RU" sz="2000" b="1" dirty="0" err="1" smtClean="0"/>
              <a:t>стобалльник</a:t>
            </a:r>
            <a:r>
              <a:rPr lang="ru-RU" sz="2000" b="1" dirty="0" smtClean="0"/>
              <a:t>, 3 человека выше 90 баллов, средний балл по классу – 83.</a:t>
            </a:r>
            <a:endParaRPr lang="ru-RU" sz="2000" b="1" dirty="0"/>
          </a:p>
        </p:txBody>
      </p:sp>
      <p:pic>
        <p:nvPicPr>
          <p:cNvPr id="8" name="Рисунок 7" descr="sheina_ehm201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2852936"/>
            <a:ext cx="2187780" cy="328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4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2" r="6464"/>
          <a:stretch/>
        </p:blipFill>
        <p:spPr bwMode="auto">
          <a:xfrm>
            <a:off x="0" y="0"/>
            <a:ext cx="9143999" cy="685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Лучшие результаты ЕГЭ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581128"/>
            <a:ext cx="46805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Морозова С.Ю., учитель математики: средний балл по классу – 74,2, что выше прошлого года на 1,7.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1412776"/>
            <a:ext cx="48600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Тимофеева Е.Ю., </a:t>
            </a:r>
            <a:r>
              <a:rPr lang="ru-RU" sz="2000" b="1" dirty="0" smtClean="0"/>
              <a:t>учитель информатики, средний </a:t>
            </a:r>
            <a:r>
              <a:rPr lang="ru-RU" sz="2000" b="1" dirty="0" smtClean="0"/>
              <a:t>балл – 75,3. Самый высокий результат в городе по информатике – 96 баллов.</a:t>
            </a:r>
            <a:endParaRPr lang="ru-RU" sz="2000" b="1" dirty="0"/>
          </a:p>
        </p:txBody>
      </p:sp>
      <p:pic>
        <p:nvPicPr>
          <p:cNvPr id="9" name="Рисунок 8" descr="morozovas20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268760"/>
            <a:ext cx="2078736" cy="3121152"/>
          </a:xfrm>
          <a:prstGeom prst="rect">
            <a:avLst/>
          </a:prstGeom>
        </p:spPr>
      </p:pic>
      <p:pic>
        <p:nvPicPr>
          <p:cNvPr id="10" name="Рисунок 9" descr="timofeeva2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2708920"/>
            <a:ext cx="2078736" cy="312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4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2" r="6464"/>
          <a:stretch/>
        </p:blipFill>
        <p:spPr bwMode="auto">
          <a:xfrm>
            <a:off x="0" y="0"/>
            <a:ext cx="9143999" cy="685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Лучшие результаты ЕГЭ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373216"/>
            <a:ext cx="3384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/>
              <a:t>Чучук</a:t>
            </a:r>
            <a:r>
              <a:rPr lang="ru-RU" sz="2000" b="1" dirty="0" smtClean="0"/>
              <a:t> В.В., </a:t>
            </a:r>
            <a:r>
              <a:rPr lang="ru-RU" sz="2000" b="1" dirty="0" smtClean="0"/>
              <a:t>учитель </a:t>
            </a:r>
            <a:endParaRPr lang="ru-RU" sz="2000" b="1" dirty="0" smtClean="0"/>
          </a:p>
          <a:p>
            <a:r>
              <a:rPr lang="ru-RU" sz="2000" b="1" dirty="0" err="1" smtClean="0"/>
              <a:t>стории</a:t>
            </a:r>
            <a:r>
              <a:rPr lang="ru-RU" sz="2000" b="1" dirty="0" smtClean="0"/>
              <a:t> и обществознания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412776"/>
            <a:ext cx="8748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По истории 2 </a:t>
            </a:r>
            <a:r>
              <a:rPr lang="ru-RU" sz="2000" b="1" dirty="0" smtClean="0"/>
              <a:t>обучающихся </a:t>
            </a:r>
            <a:r>
              <a:rPr lang="ru-RU" sz="2000" b="1" dirty="0" smtClean="0"/>
              <a:t>по 98 </a:t>
            </a:r>
            <a:r>
              <a:rPr lang="ru-RU" sz="2000" b="1" dirty="0" smtClean="0"/>
              <a:t>баллов.</a:t>
            </a:r>
            <a:endParaRPr lang="ru-RU" sz="2000" b="1" dirty="0" smtClean="0"/>
          </a:p>
          <a:p>
            <a:r>
              <a:rPr lang="ru-RU" sz="2000" b="1" dirty="0" smtClean="0"/>
              <a:t>Обществознание - 5 </a:t>
            </a:r>
            <a:r>
              <a:rPr lang="ru-RU" sz="2000" b="1" dirty="0" smtClean="0"/>
              <a:t>человек выше 90 </a:t>
            </a:r>
            <a:r>
              <a:rPr lang="ru-RU" sz="2000" b="1" dirty="0" smtClean="0"/>
              <a:t>баллов, </a:t>
            </a:r>
            <a:r>
              <a:rPr lang="ru-RU" sz="2000" b="1" dirty="0" smtClean="0"/>
              <a:t>лучший результат – 97 баллов.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5445224"/>
            <a:ext cx="3384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/>
              <a:t>Дикова</a:t>
            </a:r>
            <a:r>
              <a:rPr lang="ru-RU" sz="2000" b="1" dirty="0" smtClean="0"/>
              <a:t> И.А., </a:t>
            </a:r>
            <a:r>
              <a:rPr lang="ru-RU" sz="2000" b="1" dirty="0" smtClean="0"/>
              <a:t>учитель </a:t>
            </a:r>
            <a:r>
              <a:rPr lang="ru-RU" sz="2000" b="1" dirty="0" smtClean="0"/>
              <a:t>истории и обществознания</a:t>
            </a:r>
            <a:endParaRPr lang="ru-RU" sz="2000" b="1" dirty="0"/>
          </a:p>
        </p:txBody>
      </p:sp>
      <p:pic>
        <p:nvPicPr>
          <p:cNvPr id="11" name="Рисунок 10" descr="chuchuk20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2276872"/>
            <a:ext cx="2078736" cy="3121152"/>
          </a:xfrm>
          <a:prstGeom prst="rect">
            <a:avLst/>
          </a:prstGeom>
        </p:spPr>
      </p:pic>
      <p:pic>
        <p:nvPicPr>
          <p:cNvPr id="12" name="Рисунок 11" descr="dikova2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2276872"/>
            <a:ext cx="2078736" cy="312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4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2" r="6464"/>
          <a:stretch/>
        </p:blipFill>
        <p:spPr bwMode="auto">
          <a:xfrm>
            <a:off x="0" y="0"/>
            <a:ext cx="9143999" cy="685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Лучшие результаты ЕГЭ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412776"/>
            <a:ext cx="8748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Английский язык, учитель Сушкова Е.Е., 3 человека выше 90 баллов, средний балл 87,7</a:t>
            </a:r>
            <a:r>
              <a:rPr lang="ru-RU" sz="2000" b="1" dirty="0" smtClean="0"/>
              <a:t>, лучший результат в городе.</a:t>
            </a:r>
            <a:endParaRPr lang="ru-RU" sz="2000" b="1" dirty="0"/>
          </a:p>
        </p:txBody>
      </p:sp>
      <p:pic>
        <p:nvPicPr>
          <p:cNvPr id="9" name="Рисунок 8" descr="sushkova_ekaterinaevgenevna2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2276872"/>
            <a:ext cx="2078736" cy="312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4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2" r="6464"/>
          <a:stretch/>
        </p:blipFill>
        <p:spPr bwMode="auto">
          <a:xfrm>
            <a:off x="0" y="0"/>
            <a:ext cx="9143999" cy="685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VUCA </a:t>
            </a:r>
            <a:r>
              <a:rPr lang="ru-RU" b="1" dirty="0"/>
              <a:t>мир / мир “Опаньки!”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600200"/>
            <a:ext cx="7776864" cy="4525963"/>
          </a:xfrm>
        </p:spPr>
        <p:txBody>
          <a:bodyPr/>
          <a:lstStyle/>
          <a:p>
            <a:r>
              <a:rPr lang="de-DE" b="1" dirty="0">
                <a:solidFill>
                  <a:srgbClr val="FF0000"/>
                </a:solidFill>
              </a:rPr>
              <a:t>V</a:t>
            </a:r>
            <a:r>
              <a:rPr lang="de-DE" b="1" dirty="0"/>
              <a:t> – VOLATILITY: </a:t>
            </a:r>
            <a:r>
              <a:rPr lang="ru-RU" b="1" dirty="0"/>
              <a:t>БЫСТРОМЕНЯЮЩИЙСЯ,</a:t>
            </a:r>
          </a:p>
          <a:p>
            <a:pPr marL="0" indent="0">
              <a:buNone/>
            </a:pPr>
            <a:r>
              <a:rPr lang="ru-RU" b="1" dirty="0"/>
              <a:t>НЕСТАБИЛЬНЫЙ</a:t>
            </a:r>
          </a:p>
          <a:p>
            <a:r>
              <a:rPr lang="de-DE" b="1" dirty="0">
                <a:solidFill>
                  <a:srgbClr val="FF0000"/>
                </a:solidFill>
              </a:rPr>
              <a:t>U</a:t>
            </a:r>
            <a:r>
              <a:rPr lang="de-DE" b="1" dirty="0"/>
              <a:t> – UNCERTAINTY: </a:t>
            </a:r>
            <a:r>
              <a:rPr lang="ru-RU" b="1" dirty="0"/>
              <a:t>НЕПРЕДСКАЗУЕМЫЙ</a:t>
            </a:r>
          </a:p>
          <a:p>
            <a:r>
              <a:rPr lang="de-DE" b="1" dirty="0">
                <a:solidFill>
                  <a:srgbClr val="FF0000"/>
                </a:solidFill>
              </a:rPr>
              <a:t>C</a:t>
            </a:r>
            <a:r>
              <a:rPr lang="de-DE" b="1" dirty="0"/>
              <a:t> – </a:t>
            </a:r>
            <a:r>
              <a:rPr lang="ru-RU" b="1" dirty="0"/>
              <a:t>С</a:t>
            </a:r>
            <a:r>
              <a:rPr lang="de-DE" b="1" dirty="0"/>
              <a:t>OMPLEXITY: </a:t>
            </a:r>
            <a:r>
              <a:rPr lang="ru-RU" b="1" dirty="0"/>
              <a:t>СЛОЖНЫЙ,</a:t>
            </a:r>
          </a:p>
          <a:p>
            <a:pPr marL="0" indent="0">
              <a:buNone/>
            </a:pPr>
            <a:r>
              <a:rPr lang="ru-RU" b="1" dirty="0"/>
              <a:t>МНОГОСОСТАВНОЙ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A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de-DE" b="1" dirty="0" smtClean="0"/>
              <a:t>– </a:t>
            </a:r>
            <a:r>
              <a:rPr lang="ru-RU" b="1" dirty="0"/>
              <a:t>А</a:t>
            </a:r>
            <a:r>
              <a:rPr lang="de-DE" b="1" dirty="0"/>
              <a:t>MBIGUITY: </a:t>
            </a:r>
            <a:r>
              <a:rPr lang="ru-RU" b="1" dirty="0"/>
              <a:t>НЕОДНОЗНАЧНЫЙ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4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2" r="6464"/>
          <a:stretch/>
        </p:blipFill>
        <p:spPr bwMode="auto">
          <a:xfrm>
            <a:off x="0" y="0"/>
            <a:ext cx="9143999" cy="685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demdshi.mo.muzkult.ru/media/2020/04/10/1252987312/BE9452BC-FEDA-4FD7-8BE5-CA514EAEE3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476672"/>
            <a:ext cx="5675616" cy="5721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94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 l="12263" t="16571" r="46170" b="33943"/>
          <a:stretch>
            <a:fillRect/>
          </a:stretch>
        </p:blipFill>
        <p:spPr bwMode="auto">
          <a:xfrm>
            <a:off x="0" y="0"/>
            <a:ext cx="91769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872208"/>
          </a:xfrm>
        </p:spPr>
        <p:txBody>
          <a:bodyPr>
            <a:noAutofit/>
          </a:bodyPr>
          <a:lstStyle/>
          <a:p>
            <a:r>
              <a:rPr lang="ru-RU" sz="6000" b="1" i="1" spc="3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 началом </a:t>
            </a:r>
            <a:br>
              <a:rPr lang="ru-RU" sz="6000" b="1" i="1" spc="3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6000" b="1" i="1" spc="3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учебного года!</a:t>
            </a:r>
            <a:endParaRPr lang="ru-RU" sz="6000" b="1" i="1" spc="3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4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2" r="6464"/>
          <a:stretch/>
        </p:blipFill>
        <p:spPr bwMode="auto">
          <a:xfrm>
            <a:off x="0" y="0"/>
            <a:ext cx="9143999" cy="685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1" y="-35535"/>
            <a:ext cx="7443628" cy="548075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15616" y="5539879"/>
            <a:ext cx="802838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/>
              <a:t>География 10-11 класс (базовый уровень) В.П. Максаковский </a:t>
            </a:r>
            <a:r>
              <a:rPr lang="ru-RU" sz="2200" b="1" i="1" dirty="0" smtClean="0"/>
              <a:t>Тема </a:t>
            </a:r>
            <a:r>
              <a:rPr lang="ru-RU" sz="2200" b="1" i="1" dirty="0"/>
              <a:t>4. Научно-техническая революция и мировое хозяйство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xmlns="" val="417945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828"/>
          <a:stretch/>
        </p:blipFill>
        <p:spPr bwMode="auto">
          <a:xfrm>
            <a:off x="-1" y="-27384"/>
            <a:ext cx="9144001" cy="164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Обновление содержания образования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53" t="30833" r="8873" b="9073"/>
          <a:stretch/>
        </p:blipFill>
        <p:spPr bwMode="auto">
          <a:xfrm>
            <a:off x="0" y="2132856"/>
            <a:ext cx="9144000" cy="397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0612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828"/>
          <a:stretch/>
        </p:blipFill>
        <p:spPr bwMode="auto">
          <a:xfrm>
            <a:off x="-1" y="-12576"/>
            <a:ext cx="197971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slide-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242304" cy="4675632"/>
          </a:xfrm>
          <a:prstGeom prst="rect">
            <a:avLst/>
          </a:prstGeom>
        </p:spPr>
      </p:pic>
      <p:pic>
        <p:nvPicPr>
          <p:cNvPr id="8" name="Рисунок 7" descr="co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2912" y="2636912"/>
            <a:ext cx="4221088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807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828"/>
          <a:stretch/>
        </p:blipFill>
        <p:spPr bwMode="auto">
          <a:xfrm>
            <a:off x="-1" y="-12576"/>
            <a:ext cx="197971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427168" cy="114300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«Цифровые разрывы»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339752" y="2276872"/>
            <a:ext cx="0" cy="24482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339752" y="2276872"/>
            <a:ext cx="50405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339752" y="3501008"/>
            <a:ext cx="50405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339752" y="4725144"/>
            <a:ext cx="50405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2843808" y="1916832"/>
            <a:ext cx="4392488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Инструментальный</a:t>
            </a:r>
            <a:endParaRPr lang="ru-RU" sz="28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843808" y="3140968"/>
            <a:ext cx="4392488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Технолого-методический</a:t>
            </a:r>
            <a:endParaRPr lang="ru-RU" sz="28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843808" y="4365104"/>
            <a:ext cx="4392488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Мыслительный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24807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2" r="6464"/>
          <a:stretch/>
        </p:blipFill>
        <p:spPr bwMode="auto">
          <a:xfrm>
            <a:off x="0" y="0"/>
            <a:ext cx="9143999" cy="685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Инструментальный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цифровой разрыв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556792"/>
            <a:ext cx="8532440" cy="4525963"/>
          </a:xfrm>
        </p:spPr>
        <p:txBody>
          <a:bodyPr>
            <a:normAutofit/>
          </a:bodyPr>
          <a:lstStyle/>
          <a:p>
            <a:pPr marL="0" indent="557213">
              <a:buNone/>
            </a:pPr>
            <a:r>
              <a:rPr lang="ru-RU" sz="3000" dirty="0" smtClean="0"/>
              <a:t>Это нехватка </a:t>
            </a:r>
            <a:r>
              <a:rPr lang="ru-RU" sz="3000" dirty="0" smtClean="0"/>
              <a:t>цифровых технологий (оборудования, программного обеспечения и </a:t>
            </a:r>
            <a:r>
              <a:rPr lang="ru-RU" sz="3000" dirty="0" smtClean="0"/>
              <a:t>т.п.)</a:t>
            </a:r>
            <a:endParaRPr lang="ru-RU" sz="3000" dirty="0">
              <a:solidFill>
                <a:schemeClr val="bg1"/>
              </a:solidFill>
            </a:endParaRPr>
          </a:p>
          <a:p>
            <a:pPr marL="0" indent="557213"/>
            <a:r>
              <a:rPr lang="ru-RU" sz="3000" dirty="0" smtClean="0">
                <a:solidFill>
                  <a:schemeClr val="bg1"/>
                </a:solidFill>
              </a:rPr>
              <a:t>Обновление компьютерного парка школы.</a:t>
            </a:r>
          </a:p>
          <a:p>
            <a:pPr marL="0" indent="557213"/>
            <a:r>
              <a:rPr lang="ru-RU" sz="3000" dirty="0" smtClean="0">
                <a:solidFill>
                  <a:schemeClr val="bg1"/>
                </a:solidFill>
              </a:rPr>
              <a:t>Поддерживание программного обеспечения.</a:t>
            </a:r>
          </a:p>
          <a:p>
            <a:pPr marL="0" indent="557213"/>
            <a:r>
              <a:rPr lang="ru-RU" sz="3000" dirty="0" smtClean="0">
                <a:solidFill>
                  <a:schemeClr val="bg1"/>
                </a:solidFill>
              </a:rPr>
              <a:t>Снабжение всех школьников, не имеющих необходимого оборудования, компьютерами.</a:t>
            </a:r>
          </a:p>
          <a:p>
            <a:pPr marL="0" indent="557213"/>
            <a:r>
              <a:rPr lang="ru-RU" sz="3000" dirty="0" smtClean="0">
                <a:solidFill>
                  <a:schemeClr val="bg1"/>
                </a:solidFill>
              </a:rPr>
              <a:t>Умение работать на платформах.</a:t>
            </a:r>
          </a:p>
          <a:p>
            <a:pPr marL="0" indent="557213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3794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2" r="6464"/>
          <a:stretch/>
        </p:blipFill>
        <p:spPr bwMode="auto">
          <a:xfrm>
            <a:off x="0" y="0"/>
            <a:ext cx="9143999" cy="685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Технолого-методический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цифровой разрыв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556792"/>
            <a:ext cx="8208912" cy="4525963"/>
          </a:xfrm>
        </p:spPr>
        <p:txBody>
          <a:bodyPr>
            <a:normAutofit fontScale="85000" lnSpcReduction="10000"/>
          </a:bodyPr>
          <a:lstStyle/>
          <a:p>
            <a:pPr marL="0" indent="557213">
              <a:buNone/>
            </a:pPr>
            <a:r>
              <a:rPr lang="ru-RU" dirty="0" smtClean="0"/>
              <a:t>Это нехватка </a:t>
            </a:r>
            <a:r>
              <a:rPr lang="ru-RU" dirty="0" smtClean="0"/>
              <a:t>навыков использования цифровых </a:t>
            </a:r>
            <a:r>
              <a:rPr lang="ru-RU" dirty="0" smtClean="0"/>
              <a:t>технологий. </a:t>
            </a:r>
            <a:endParaRPr lang="ru-RU" b="1" dirty="0" smtClean="0">
              <a:solidFill>
                <a:schemeClr val="bg1"/>
              </a:solidFill>
            </a:endParaRPr>
          </a:p>
          <a:p>
            <a:pPr marL="0" indent="557213"/>
            <a:r>
              <a:rPr lang="ru-RU" dirty="0" smtClean="0">
                <a:solidFill>
                  <a:schemeClr val="bg1"/>
                </a:solidFill>
              </a:rPr>
              <a:t>Пересмотр понятия «Учитель» и методов его взаимодействия с технологиями в процессе обучения.</a:t>
            </a:r>
          </a:p>
          <a:p>
            <a:pPr marL="0" indent="557213"/>
            <a:r>
              <a:rPr lang="ru-RU" dirty="0" smtClean="0">
                <a:solidFill>
                  <a:schemeClr val="bg1"/>
                </a:solidFill>
              </a:rPr>
              <a:t>Организация и посещение тренингов, семинаров и курсов по подготовке работы с цифровыми платформами и устройствами.</a:t>
            </a:r>
          </a:p>
          <a:p>
            <a:pPr marL="0" indent="557213"/>
            <a:r>
              <a:rPr lang="ru-RU" dirty="0" smtClean="0">
                <a:solidFill>
                  <a:schemeClr val="bg1"/>
                </a:solidFill>
              </a:rPr>
              <a:t>Активный обмен опытом и передача навыков от более молодых и «современных» преподавателей к специалистам «старой школы».</a:t>
            </a:r>
          </a:p>
        </p:txBody>
      </p:sp>
    </p:spTree>
    <p:extLst>
      <p:ext uri="{BB962C8B-B14F-4D97-AF65-F5344CB8AC3E}">
        <p14:creationId xmlns:p14="http://schemas.microsoft.com/office/powerpoint/2010/main" xmlns="" val="3794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udent\Desktop\1585773279_4-p-biznes-foni-dlya-saitov-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32" r="6464"/>
          <a:stretch/>
        </p:blipFill>
        <p:spPr bwMode="auto">
          <a:xfrm>
            <a:off x="0" y="0"/>
            <a:ext cx="9143999" cy="685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Современный урок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4104456" cy="48245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u="sng" dirty="0" smtClean="0">
                <a:solidFill>
                  <a:schemeClr val="bg1"/>
                </a:solidFill>
              </a:rPr>
              <a:t>Устаревшая структура:</a:t>
            </a:r>
          </a:p>
          <a:p>
            <a:pPr marL="0" indent="557213"/>
            <a:r>
              <a:rPr lang="ru-RU" sz="2800" dirty="0" smtClean="0">
                <a:solidFill>
                  <a:schemeClr val="bg1"/>
                </a:solidFill>
              </a:rPr>
              <a:t>Учитель – единственный источник информации.</a:t>
            </a:r>
          </a:p>
          <a:p>
            <a:pPr marL="0" indent="557213"/>
            <a:r>
              <a:rPr lang="ru-RU" sz="2800" dirty="0" smtClean="0">
                <a:solidFill>
                  <a:schemeClr val="bg1"/>
                </a:solidFill>
              </a:rPr>
              <a:t>Цель учителей – «накачать» детей готовыми знаниями.</a:t>
            </a:r>
          </a:p>
          <a:p>
            <a:pPr marL="0" indent="557213"/>
            <a:endParaRPr lang="ru-RU" sz="2800" dirty="0" smtClean="0"/>
          </a:p>
          <a:p>
            <a:pPr marL="0" indent="557213"/>
            <a:endParaRPr lang="ru-RU" dirty="0" smtClean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44008" y="1340768"/>
            <a:ext cx="4320480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Современная структура:</a:t>
            </a:r>
          </a:p>
          <a:p>
            <a:pPr marL="0" marR="0" lvl="0" indent="557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Глобальные системы – дополнительные источники информации.</a:t>
            </a:r>
          </a:p>
          <a:p>
            <a:pPr marL="0" marR="0" lvl="0" indent="557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3419872" y="2132856"/>
          <a:ext cx="5724128" cy="47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539552" y="4725144"/>
            <a:ext cx="3240360" cy="720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 успешно отказались от устаревших стандартов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9482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1074</Words>
  <Application>Microsoft Office PowerPoint</Application>
  <PresentationFormat>Экран (4:3)</PresentationFormat>
  <Paragraphs>106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Трансформация образования, позволяющая обеспечить качественную итоговую аттестацию</vt:lpstr>
      <vt:lpstr>VUCA мир / мир “Опаньки!”</vt:lpstr>
      <vt:lpstr>Слайд 3</vt:lpstr>
      <vt:lpstr>Обновление содержания образования</vt:lpstr>
      <vt:lpstr>Слайд 5</vt:lpstr>
      <vt:lpstr>«Цифровые разрывы»</vt:lpstr>
      <vt:lpstr>Инструментальный  цифровой разрыв</vt:lpstr>
      <vt:lpstr>Технолого-методический  цифровой разрыв</vt:lpstr>
      <vt:lpstr>Современный урок</vt:lpstr>
      <vt:lpstr>Корпоративные платформы, объединяющие в рабочем пространстве чат, встречи, заметки и вложения.</vt:lpstr>
      <vt:lpstr>Информационные платформы</vt:lpstr>
      <vt:lpstr>Информационные платформы</vt:lpstr>
      <vt:lpstr>Информационные платформы</vt:lpstr>
      <vt:lpstr>Мыслительный  цифровой разрыв</vt:lpstr>
      <vt:lpstr>Учитель будущего</vt:lpstr>
      <vt:lpstr>Лучшие результаты ЕГЭ</vt:lpstr>
      <vt:lpstr>Лучшие результаты ЕГЭ</vt:lpstr>
      <vt:lpstr>Лучшие результаты ЕГЭ</vt:lpstr>
      <vt:lpstr>Лучшие результаты ЕГЭ</vt:lpstr>
      <vt:lpstr>Слайд 20</vt:lpstr>
      <vt:lpstr>С началом  учебного года!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Трансформация образования, позволяющая обеспечить качественную итоговую аттестацию</dc:title>
  <dc:creator>student</dc:creator>
  <cp:lastModifiedBy>Анастасия</cp:lastModifiedBy>
  <cp:revision>26</cp:revision>
  <dcterms:created xsi:type="dcterms:W3CDTF">2020-08-23T07:11:05Z</dcterms:created>
  <dcterms:modified xsi:type="dcterms:W3CDTF">2020-08-24T17:02:31Z</dcterms:modified>
</cp:coreProperties>
</file>